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</p:sldIdLst>
  <p:sldSz cx="7556500" cy="10693400"/>
  <p:notesSz cx="6858000" cy="9144000"/>
  <p:embeddedFontLst>
    <p:embeddedFont>
      <p:font typeface="Montserrat" pitchFamily="2" charset="0"/>
      <p:regular r:id="rId4"/>
      <p:bold r:id="rId5"/>
      <p:italic r:id="rId6"/>
      <p:boldItalic r:id="rId7"/>
    </p:embeddedFont>
    <p:embeddedFont>
      <p:font typeface="Montserrat 1" panose="020B0604020202020204" charset="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3C1724-8A95-4678-86DF-AC107A91716B}" v="9" dt="2025-05-06T09:24:52.0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51" d="100"/>
          <a:sy n="51" d="100"/>
        </p:scale>
        <p:origin x="261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font" Target="fonts/font4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heme" Target="theme/theme1.xml"/><Relationship Id="rId5" Type="http://schemas.openxmlformats.org/officeDocument/2006/relationships/font" Target="fonts/font2.fntdata"/><Relationship Id="rId15" Type="http://schemas.openxmlformats.org/officeDocument/2006/relationships/customXml" Target="../customXml/item2.xml"/><Relationship Id="rId10" Type="http://schemas.openxmlformats.org/officeDocument/2006/relationships/viewProps" Target="viewProps.xml"/><Relationship Id="rId4" Type="http://schemas.openxmlformats.org/officeDocument/2006/relationships/font" Target="fonts/font1.fntdata"/><Relationship Id="rId9" Type="http://schemas.openxmlformats.org/officeDocument/2006/relationships/presProps" Target="presProps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207633" y="190800"/>
            <a:ext cx="7144735" cy="10310400"/>
            <a:chOff x="0" y="0"/>
            <a:chExt cx="2572164" cy="371183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572164" cy="3711830"/>
            </a:xfrm>
            <a:custGeom>
              <a:avLst/>
              <a:gdLst/>
              <a:ahLst/>
              <a:cxnLst/>
              <a:rect l="l" t="t" r="r" b="b"/>
              <a:pathLst>
                <a:path w="2572164" h="3711830">
                  <a:moveTo>
                    <a:pt x="0" y="0"/>
                  </a:moveTo>
                  <a:lnTo>
                    <a:pt x="2572164" y="0"/>
                  </a:lnTo>
                  <a:lnTo>
                    <a:pt x="2572164" y="3711830"/>
                  </a:lnTo>
                  <a:lnTo>
                    <a:pt x="0" y="371183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B00E14"/>
              </a:solidFill>
              <a:prstDash val="solid"/>
              <a:miter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9525"/>
              <a:ext cx="2572164" cy="372135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679"/>
                </a:lnSpc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4824307" y="9827435"/>
            <a:ext cx="2115000" cy="299365"/>
          </a:xfrm>
          <a:custGeom>
            <a:avLst/>
            <a:gdLst/>
            <a:ahLst/>
            <a:cxnLst/>
            <a:rect l="l" t="t" r="r" b="b"/>
            <a:pathLst>
              <a:path w="2115000" h="299365">
                <a:moveTo>
                  <a:pt x="0" y="0"/>
                </a:moveTo>
                <a:lnTo>
                  <a:pt x="2115000" y="0"/>
                </a:lnTo>
                <a:lnTo>
                  <a:pt x="2115000" y="299365"/>
                </a:lnTo>
                <a:lnTo>
                  <a:pt x="0" y="2993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da-DK"/>
          </a:p>
        </p:txBody>
      </p:sp>
      <p:sp>
        <p:nvSpPr>
          <p:cNvPr id="7" name="TextBox 7"/>
          <p:cNvSpPr txBox="1"/>
          <p:nvPr/>
        </p:nvSpPr>
        <p:spPr>
          <a:xfrm>
            <a:off x="731207" y="8968098"/>
            <a:ext cx="2304000" cy="16632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400"/>
              </a:lnSpc>
              <a:spcBef>
                <a:spcPct val="0"/>
              </a:spcBef>
            </a:pPr>
            <a:r>
              <a:rPr lang="en-US" sz="1000" spc="50" dirty="0">
                <a:solidFill>
                  <a:srgbClr val="282F3D"/>
                </a:solidFill>
                <a:latin typeface="Montserrat 1"/>
                <a:ea typeface="Montserrat 1"/>
                <a:cs typeface="Montserrat 1"/>
                <a:sym typeface="Montserrat 1"/>
              </a:rPr>
              <a:t> 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731207" y="10187543"/>
            <a:ext cx="2304000" cy="16632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400"/>
              </a:lnSpc>
              <a:spcBef>
                <a:spcPct val="0"/>
              </a:spcBef>
            </a:pPr>
            <a:r>
              <a:rPr lang="en-US" sz="1000" spc="50" dirty="0">
                <a:solidFill>
                  <a:srgbClr val="000000"/>
                </a:solidFill>
                <a:latin typeface="Montserrat 1"/>
                <a:ea typeface="Montserrat 1"/>
                <a:cs typeface="Montserrat 1"/>
                <a:sym typeface="Montserrat 1"/>
              </a:rPr>
              <a:t> 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09E76455-91CC-613B-966F-A6D2FA5FB766}"/>
              </a:ext>
            </a:extLst>
          </p:cNvPr>
          <p:cNvSpPr txBox="1"/>
          <p:nvPr/>
        </p:nvSpPr>
        <p:spPr>
          <a:xfrm>
            <a:off x="425450" y="469900"/>
            <a:ext cx="6781800" cy="9210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E103E85F-642C-66DE-0090-9791E280632E}"/>
              </a:ext>
            </a:extLst>
          </p:cNvPr>
          <p:cNvSpPr txBox="1"/>
          <p:nvPr/>
        </p:nvSpPr>
        <p:spPr>
          <a:xfrm>
            <a:off x="425450" y="317500"/>
            <a:ext cx="6781800" cy="10044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a-DK" sz="1800" b="1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Spørgeskema til aktører i </a:t>
            </a:r>
            <a:r>
              <a:rPr lang="da-DK" sz="1800" b="1" kern="100" dirty="0" err="1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VisitNordvestkysten</a:t>
            </a:r>
            <a:r>
              <a:rPr lang="da-DK" sz="1800" b="1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 vedr. Tilgængelighed for alle</a:t>
            </a:r>
            <a:endParaRPr lang="da-DK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a-DK" sz="1200" b="1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da-DK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a-DK" sz="1200" b="1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Virksomhed: ______________________________________________________</a:t>
            </a:r>
            <a:endParaRPr lang="da-DK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a-DK" sz="1200" b="1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Kommune: ________________________________________________________</a:t>
            </a:r>
            <a:endParaRPr lang="da-DK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a-DK" sz="1200" b="1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Kontaktperson: ___________________________________________________</a:t>
            </a:r>
            <a:endParaRPr lang="da-DK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a-DK" sz="1200" b="1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Mail: _______________________________________________________________</a:t>
            </a:r>
            <a:endParaRPr lang="da-DK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a-DK" sz="1200" b="1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Telefon: ____________________________________________________________</a:t>
            </a:r>
            <a:endParaRPr lang="da-DK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a-DK" sz="1200" b="1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da-DK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a-DK" sz="1200" b="1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da-DK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a-DK" sz="1200" b="1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Generel tilgængelighed</a:t>
            </a:r>
            <a:endParaRPr lang="da-DK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da-DK" sz="1200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Har jeres indgangsparti niveaufri adgang (maks. 2,5 cm kant) eller en rampe med korrekt hældning (1:20)? Ja _____ Nej _____</a:t>
            </a:r>
            <a:endParaRPr lang="da-DK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da-DK" sz="1200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Er jeres dørbredde mindst 87 cm? Ja ____ Nej ____ </a:t>
            </a:r>
            <a:endParaRPr lang="da-DK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da-DK" sz="1200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Har I en automatisk dør? Ja ____ Nej ____</a:t>
            </a:r>
            <a:endParaRPr lang="da-DK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da-DK" sz="1200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Har I elevator eller lift, hvis der er niveauforskelle? Ja ____ Nej _____</a:t>
            </a:r>
            <a:endParaRPr lang="da-DK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da-DK" sz="1200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Er der ledelinjer for synshandicappede i jeres område? Ja ____ Nej ____</a:t>
            </a:r>
            <a:endParaRPr lang="da-DK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a-DK" sz="1200" b="1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Toiletforhold</a:t>
            </a:r>
            <a:endParaRPr lang="da-DK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da-DK" sz="1200" kern="100" dirty="0"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6. 	</a:t>
            </a:r>
            <a:r>
              <a:rPr lang="da-DK" sz="1200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Har I et handicapvenligt toilet med en dørbredde på mindst 87 cm? </a:t>
            </a:r>
            <a:endParaRPr lang="da-DK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800"/>
              </a:spcAft>
            </a:pPr>
            <a:r>
              <a:rPr lang="da-DK" sz="1200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Ja ____ Nej ____</a:t>
            </a:r>
            <a:endParaRPr lang="da-DK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da-DK" sz="1200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7. 	Er toilettet indrettet med tilstrækkelig plads til en kørestol og korrekt placerede 	greb? Ja ____ Nej ____</a:t>
            </a:r>
            <a:endParaRPr lang="da-DK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a-DK" sz="1200" b="1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Parkering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a-DK" sz="1200" kern="100" dirty="0"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8.        </a:t>
            </a:r>
            <a:r>
              <a:rPr lang="da-DK" sz="1200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Har I handicapvenlige parkeringspladser inden for: Sæt X ved den passende</a:t>
            </a:r>
            <a:endParaRPr lang="da-DK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da-DK" sz="1200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20 m? ____</a:t>
            </a:r>
            <a:endParaRPr lang="da-DK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da-DK" sz="1200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100 m? ____</a:t>
            </a:r>
            <a:endParaRPr lang="da-DK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da-DK" sz="1200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200 m? ____</a:t>
            </a:r>
            <a:endParaRPr lang="da-DK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da-DK" sz="1200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9. 	Er parkeringspladserne brede nok til, at en kørestolsbruger kan stige ud inden 	for afstribningen? Ja ____ Nej ____</a:t>
            </a:r>
            <a:endParaRPr lang="da-DK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da-DK" sz="1200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10. 	Hvis I har </a:t>
            </a:r>
            <a:r>
              <a:rPr lang="da-DK" sz="1200" kern="100" dirty="0" err="1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ladestandere</a:t>
            </a:r>
            <a:r>
              <a:rPr lang="da-DK" sz="1200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, er de placeret, så en kørestolsbruger eller dårligt gående 	kan bruge dem? Ja ____ Nej ____</a:t>
            </a:r>
            <a:endParaRPr lang="da-DK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da-D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207633" y="190800"/>
            <a:ext cx="7144735" cy="10310400"/>
            <a:chOff x="0" y="0"/>
            <a:chExt cx="2572164" cy="371183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572164" cy="3711830"/>
            </a:xfrm>
            <a:custGeom>
              <a:avLst/>
              <a:gdLst/>
              <a:ahLst/>
              <a:cxnLst/>
              <a:rect l="l" t="t" r="r" b="b"/>
              <a:pathLst>
                <a:path w="2572164" h="3711830">
                  <a:moveTo>
                    <a:pt x="0" y="0"/>
                  </a:moveTo>
                  <a:lnTo>
                    <a:pt x="2572164" y="0"/>
                  </a:lnTo>
                  <a:lnTo>
                    <a:pt x="2572164" y="3711830"/>
                  </a:lnTo>
                  <a:lnTo>
                    <a:pt x="0" y="371183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B00E14"/>
              </a:solidFill>
              <a:prstDash val="solid"/>
              <a:miter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9525"/>
              <a:ext cx="2572164" cy="372135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679"/>
                </a:lnSpc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4824307" y="9827435"/>
            <a:ext cx="2115000" cy="299365"/>
          </a:xfrm>
          <a:custGeom>
            <a:avLst/>
            <a:gdLst/>
            <a:ahLst/>
            <a:cxnLst/>
            <a:rect l="l" t="t" r="r" b="b"/>
            <a:pathLst>
              <a:path w="2115000" h="299365">
                <a:moveTo>
                  <a:pt x="0" y="0"/>
                </a:moveTo>
                <a:lnTo>
                  <a:pt x="2115000" y="0"/>
                </a:lnTo>
                <a:lnTo>
                  <a:pt x="2115000" y="299365"/>
                </a:lnTo>
                <a:lnTo>
                  <a:pt x="0" y="2993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da-DK"/>
          </a:p>
        </p:txBody>
      </p:sp>
      <p:sp>
        <p:nvSpPr>
          <p:cNvPr id="7" name="TextBox 7"/>
          <p:cNvSpPr txBox="1"/>
          <p:nvPr/>
        </p:nvSpPr>
        <p:spPr>
          <a:xfrm>
            <a:off x="731207" y="8968098"/>
            <a:ext cx="2304000" cy="16632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400"/>
              </a:lnSpc>
              <a:spcBef>
                <a:spcPct val="0"/>
              </a:spcBef>
            </a:pPr>
            <a:r>
              <a:rPr lang="en-US" sz="1000" spc="50" dirty="0">
                <a:solidFill>
                  <a:srgbClr val="282F3D"/>
                </a:solidFill>
                <a:latin typeface="Montserrat 1"/>
                <a:ea typeface="Montserrat 1"/>
                <a:cs typeface="Montserrat 1"/>
                <a:sym typeface="Montserrat 1"/>
              </a:rPr>
              <a:t> 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731207" y="10187543"/>
            <a:ext cx="2304000" cy="16632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400"/>
              </a:lnSpc>
              <a:spcBef>
                <a:spcPct val="0"/>
              </a:spcBef>
            </a:pPr>
            <a:r>
              <a:rPr lang="en-US" sz="1000" spc="50" dirty="0">
                <a:solidFill>
                  <a:srgbClr val="000000"/>
                </a:solidFill>
                <a:latin typeface="Montserrat 1"/>
                <a:ea typeface="Montserrat 1"/>
                <a:cs typeface="Montserrat 1"/>
                <a:sym typeface="Montserrat 1"/>
              </a:rPr>
              <a:t> 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09E76455-91CC-613B-966F-A6D2FA5FB766}"/>
              </a:ext>
            </a:extLst>
          </p:cNvPr>
          <p:cNvSpPr txBox="1"/>
          <p:nvPr/>
        </p:nvSpPr>
        <p:spPr>
          <a:xfrm>
            <a:off x="425450" y="469900"/>
            <a:ext cx="6781800" cy="9210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F5A10E43-E4B2-7818-BDD0-19E1AE206042}"/>
              </a:ext>
            </a:extLst>
          </p:cNvPr>
          <p:cNvSpPr txBox="1"/>
          <p:nvPr/>
        </p:nvSpPr>
        <p:spPr>
          <a:xfrm>
            <a:off x="425450" y="469900"/>
            <a:ext cx="6705600" cy="10572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a-DK" sz="1200" b="1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Indretning af butik/restaurant/attraktion</a:t>
            </a:r>
            <a:endParaRPr lang="da-DK" sz="1200" kern="100" dirty="0">
              <a:effectLst/>
              <a:latin typeface="Montserrat" pitchFamily="2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28600" lvl="0" indent="-228600">
              <a:lnSpc>
                <a:spcPct val="115000"/>
              </a:lnSpc>
              <a:spcAft>
                <a:spcPts val="800"/>
              </a:spcAft>
              <a:buAutoNum type="arabicPeriod" startAt="11"/>
              <a:tabLst>
                <a:tab pos="457200" algn="l"/>
              </a:tabLst>
            </a:pPr>
            <a:r>
              <a:rPr lang="da-DK" sz="1200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Kan en kørestolsbruger nemt komme rundt hos jer? Er der fri passage og tilstrækkelig vendeplads? Ja ____ Nej ____</a:t>
            </a:r>
          </a:p>
          <a:p>
            <a:pPr marL="228600" lvl="0" indent="-228600">
              <a:lnSpc>
                <a:spcPct val="115000"/>
              </a:lnSpc>
              <a:spcAft>
                <a:spcPts val="800"/>
              </a:spcAft>
              <a:buAutoNum type="arabicPeriod" startAt="11"/>
              <a:tabLst>
                <a:tab pos="457200" algn="l"/>
              </a:tabLst>
            </a:pPr>
            <a:r>
              <a:rPr lang="da-DK" sz="1200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Har jeres borde tilstrækkelig højde og fri plads under bordpladen, så en kørestolsbruger kan sidde ved dem? Ja ____ Nej ____</a:t>
            </a:r>
          </a:p>
          <a:p>
            <a:pPr lvl="0">
              <a:lnSpc>
                <a:spcPct val="115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da-DK" sz="1200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13.  Har I områder, hvor gæster kan trække sig tilbage fra støj og lys? Ja ____ Nej ____</a:t>
            </a:r>
          </a:p>
          <a:p>
            <a:pPr lvl="0">
              <a:lnSpc>
                <a:spcPct val="115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da-DK" sz="1200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14.  Tilbyder I menukort med store bogstaver, blindeskrift eller digitale løsninger for                                  synshandicappede? Ja ____ Nej ____</a:t>
            </a:r>
          </a:p>
          <a:p>
            <a:pPr lvl="0">
              <a:lnSpc>
                <a:spcPct val="115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da-DK" sz="1200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15.   Har I personale, der er bekendt med ’Solsikkesnoren’ og ved, hvordan de bedst     kan hjælpe personer med usynlige handicaps? Ja ____ Nej ____</a:t>
            </a:r>
          </a:p>
          <a:p>
            <a:pPr marL="228600" lvl="0" indent="-228600">
              <a:lnSpc>
                <a:spcPct val="115000"/>
              </a:lnSpc>
              <a:spcAft>
                <a:spcPts val="800"/>
              </a:spcAft>
              <a:buAutoNum type="arabicPeriod" startAt="16"/>
              <a:tabLst>
                <a:tab pos="457200" algn="l"/>
              </a:tabLst>
            </a:pPr>
            <a:r>
              <a:rPr lang="da-DK" sz="1200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Har I et FM-system for hørehæmmede eller personale, der kan tegnsprog? </a:t>
            </a:r>
          </a:p>
          <a:p>
            <a:pPr lvl="0">
              <a:lnSpc>
                <a:spcPct val="115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da-DK" sz="1200" kern="100" dirty="0"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	</a:t>
            </a:r>
            <a:r>
              <a:rPr lang="da-DK" sz="1200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Ja ____ Nej ____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a-DK" sz="1200" b="1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Naturoplevelser</a:t>
            </a:r>
            <a:endParaRPr lang="da-DK" sz="1200" kern="100" dirty="0">
              <a:effectLst/>
              <a:latin typeface="Montserrat" pitchFamily="2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da-DK" sz="1200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17.  Er jeres naturstier mindst 1,20 m brede og jævne, så kørestolsbrugere kan færdes sikkert? Ja ____ Nej ____</a:t>
            </a:r>
          </a:p>
          <a:p>
            <a:pPr lvl="0">
              <a:lnSpc>
                <a:spcPct val="115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da-DK" sz="1200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18.  Er der tydelig skiltning om rutens længde og sværhedsgrad? </a:t>
            </a:r>
          </a:p>
          <a:p>
            <a:pPr marL="457200">
              <a:lnSpc>
                <a:spcPct val="115000"/>
              </a:lnSpc>
              <a:spcAft>
                <a:spcPts val="800"/>
              </a:spcAft>
            </a:pPr>
            <a:r>
              <a:rPr lang="da-DK" sz="1200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Ja ____ Nej ____</a:t>
            </a:r>
          </a:p>
          <a:p>
            <a:pPr lvl="0">
              <a:lnSpc>
                <a:spcPct val="115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da-DK" sz="1200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19.  Har I etableret adgang til stranden via elefantriste eller en fast køresti? </a:t>
            </a:r>
          </a:p>
          <a:p>
            <a:pPr marL="457200">
              <a:lnSpc>
                <a:spcPct val="115000"/>
              </a:lnSpc>
              <a:spcAft>
                <a:spcPts val="800"/>
              </a:spcAft>
            </a:pPr>
            <a:r>
              <a:rPr lang="da-DK" sz="1200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Ja ____ Nej ____</a:t>
            </a:r>
          </a:p>
          <a:p>
            <a:pPr marL="228600" lvl="0" indent="-228600">
              <a:lnSpc>
                <a:spcPct val="115000"/>
              </a:lnSpc>
              <a:spcAft>
                <a:spcPts val="800"/>
              </a:spcAft>
              <a:buAutoNum type="arabicPeriod" startAt="20"/>
              <a:tabLst>
                <a:tab pos="457200" algn="l"/>
              </a:tabLst>
            </a:pPr>
            <a:r>
              <a:rPr lang="da-DK" sz="1200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 Kan en kørestolsbruger komme helt ned til vandet via et jævnt underlag? </a:t>
            </a:r>
          </a:p>
          <a:p>
            <a:pPr lvl="0">
              <a:lnSpc>
                <a:spcPct val="115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da-DK" sz="1200" kern="100" dirty="0"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	</a:t>
            </a:r>
            <a:r>
              <a:rPr lang="da-DK" sz="1200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Ja ____ Nej ____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a-DK" sz="1200" b="1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Tilgængelighed for syns- og hørehæmmede</a:t>
            </a:r>
            <a:endParaRPr lang="da-DK" sz="1200" kern="100" dirty="0">
              <a:effectLst/>
              <a:latin typeface="Montserrat" pitchFamily="2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da-DK" sz="1200" kern="100" dirty="0"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21. </a:t>
            </a:r>
            <a:r>
              <a:rPr lang="da-DK" sz="1200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Har I lydguider, ledelinjer eller blindeskrift ved udstillinger og attraktioner?</a:t>
            </a:r>
          </a:p>
          <a:p>
            <a:pPr lvl="0">
              <a:lnSpc>
                <a:spcPct val="115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da-DK" sz="1200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 	Ja ____ Nej ____</a:t>
            </a:r>
          </a:p>
          <a:p>
            <a:pPr lvl="0">
              <a:lnSpc>
                <a:spcPct val="115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da-DK" sz="1200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22.  Kan jeres oplevelse nydes af personer med syns- eller hørehæmning via </a:t>
            </a:r>
            <a:r>
              <a:rPr lang="da-DK" sz="1200" kern="100" dirty="0" err="1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headset</a:t>
            </a:r>
            <a:r>
              <a:rPr lang="da-DK" sz="1200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,     audiobeskrivelser eller guidede ture? Ja ____ Nej ____</a:t>
            </a:r>
          </a:p>
          <a:p>
            <a:pPr lvl="0">
              <a:lnSpc>
                <a:spcPct val="115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da-DK" sz="1200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23.  Har I et afskærmet rum med dæmpet belysning og lavere støjniveau? </a:t>
            </a:r>
          </a:p>
          <a:p>
            <a:pPr marL="457200">
              <a:lnSpc>
                <a:spcPct val="115000"/>
              </a:lnSpc>
              <a:spcAft>
                <a:spcPts val="800"/>
              </a:spcAft>
            </a:pPr>
            <a:r>
              <a:rPr lang="da-DK" sz="1200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Ja ____ Nej ____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a-DK" sz="1200" b="1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Ekstra overvejelser</a:t>
            </a:r>
            <a:endParaRPr lang="da-DK" sz="1200" kern="100" dirty="0">
              <a:effectLst/>
              <a:latin typeface="Montserrat" pitchFamily="2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da-DK" sz="1200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24.  Hvilke andre tiltag har I gjort for at gøre jeres sted mere tilgængeligt? _____________________________________________________________________________________</a:t>
            </a:r>
          </a:p>
          <a:p>
            <a:pPr lvl="0">
              <a:lnSpc>
                <a:spcPct val="115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da-DK" sz="1200" kern="100" dirty="0">
                <a:effectLst/>
                <a:latin typeface="Montserrat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25.  Har I planer om at forbedre tilgængeligheden i fremtiden? _____________________________________________________</a:t>
            </a:r>
          </a:p>
          <a:p>
            <a:pPr marL="457200">
              <a:lnSpc>
                <a:spcPct val="115000"/>
              </a:lnSpc>
              <a:spcAft>
                <a:spcPts val="800"/>
              </a:spcAft>
            </a:pPr>
            <a:endParaRPr lang="da-DK" sz="1200" kern="100" dirty="0">
              <a:effectLst/>
              <a:latin typeface="Montserrat" pitchFamily="2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35163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3585EA8B011D246A50B9C48A8843304" ma:contentTypeVersion="16" ma:contentTypeDescription="Opret et nyt dokument." ma:contentTypeScope="" ma:versionID="128ff7edc1de8c482027d4cf36be9d61">
  <xsd:schema xmlns:xsd="http://www.w3.org/2001/XMLSchema" xmlns:xs="http://www.w3.org/2001/XMLSchema" xmlns:p="http://schemas.microsoft.com/office/2006/metadata/properties" xmlns:ns2="c5e8c921-52f7-4156-8bb7-81df30c1e667" xmlns:ns3="0339c62e-37b6-4fb4-ae0a-cc1380950c08" targetNamespace="http://schemas.microsoft.com/office/2006/metadata/properties" ma:root="true" ma:fieldsID="598970d0ec6f5ecc499bf2fb01be6ca5" ns2:_="" ns3:_="">
    <xsd:import namespace="c5e8c921-52f7-4156-8bb7-81df30c1e667"/>
    <xsd:import namespace="0339c62e-37b6-4fb4-ae0a-cc1380950c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e8c921-52f7-4156-8bb7-81df30c1e6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4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Billedmærker" ma:readOnly="false" ma:fieldId="{5cf76f15-5ced-4ddc-b409-7134ff3c332f}" ma:taxonomyMulti="true" ma:sspId="f635a37f-febb-4872-a57c-7d911112846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39c62e-37b6-4fb4-ae0a-cc1380950c08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2fbfa726-5f71-4afc-b99e-619cb91dcaa2}" ma:internalName="TaxCatchAll" ma:showField="CatchAllData" ma:web="0339c62e-37b6-4fb4-ae0a-cc1380950c0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5e8c921-52f7-4156-8bb7-81df30c1e667">
      <Terms xmlns="http://schemas.microsoft.com/office/infopath/2007/PartnerControls"/>
    </lcf76f155ced4ddcb4097134ff3c332f>
    <TaxCatchAll xmlns="0339c62e-37b6-4fb4-ae0a-cc1380950c08" xsi:nil="true"/>
  </documentManagement>
</p:properties>
</file>

<file path=customXml/itemProps1.xml><?xml version="1.0" encoding="utf-8"?>
<ds:datastoreItem xmlns:ds="http://schemas.openxmlformats.org/officeDocument/2006/customXml" ds:itemID="{54B19417-48D0-4D3C-BB17-094F5B2B0FE9}"/>
</file>

<file path=customXml/itemProps2.xml><?xml version="1.0" encoding="utf-8"?>
<ds:datastoreItem xmlns:ds="http://schemas.openxmlformats.org/officeDocument/2006/customXml" ds:itemID="{72E00CC1-2B74-4167-AC16-EBEB7E17F7AD}"/>
</file>

<file path=customXml/itemProps3.xml><?xml version="1.0" encoding="utf-8"?>
<ds:datastoreItem xmlns:ds="http://schemas.openxmlformats.org/officeDocument/2006/customXml" ds:itemID="{1335745C-CDC2-4255-BE30-42F7A7A305E8}"/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544</Words>
  <Application>Microsoft Office PowerPoint</Application>
  <PresentationFormat>Brugerdefineret</PresentationFormat>
  <Paragraphs>55</Paragraphs>
  <Slides>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</vt:i4>
      </vt:variant>
    </vt:vector>
  </HeadingPairs>
  <TitlesOfParts>
    <vt:vector size="9" baseType="lpstr">
      <vt:lpstr>Courier New</vt:lpstr>
      <vt:lpstr>Arial</vt:lpstr>
      <vt:lpstr>Calibri</vt:lpstr>
      <vt:lpstr>Aptos</vt:lpstr>
      <vt:lpstr>Montserrat 1</vt:lpstr>
      <vt:lpstr>Montserrat</vt:lpstr>
      <vt:lpstr>Office Theme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Brevpapir skabelon</dc:title>
  <dc:creator>Betina Sig Cens-Slot</dc:creator>
  <cp:lastModifiedBy>Betina Sig Cens-Slot</cp:lastModifiedBy>
  <cp:revision>2</cp:revision>
  <cp:lastPrinted>2025-05-06T09:18:31Z</cp:lastPrinted>
  <dcterms:created xsi:type="dcterms:W3CDTF">2006-08-16T00:00:00Z</dcterms:created>
  <dcterms:modified xsi:type="dcterms:W3CDTF">2025-05-06T09:24:52Z</dcterms:modified>
  <dc:identifier>DAGi0DbPEd0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0x010100B3585EA8B011D246A50B9C48A8843304</vt:lpwstr>
  </property>
</Properties>
</file>